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/>
      <p:regular r:id="rId15"/>
    </p:embeddedFont>
    <p:embeddedFont>
      <p:font typeface="Canva Sans Bold"/>
      <p:regular r:id="rId16"/>
    </p:embeddedFont>
    <p:embeddedFont>
      <p:font typeface="Fibre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5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59.png"/><Relationship Id="rId5" Type="http://schemas.openxmlformats.org/officeDocument/2006/relationships/image" Target="../media/image6.png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60.png"/><Relationship Id="rId5" Type="http://schemas.openxmlformats.org/officeDocument/2006/relationships/image" Target="../media/image6.png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19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7.svg"/><Relationship Id="rId4" Type="http://schemas.openxmlformats.org/officeDocument/2006/relationships/image" Target="../media/image19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58.svg"/><Relationship Id="rId4" Type="http://schemas.openxmlformats.org/officeDocument/2006/relationships/image" Target="../media/image56.sv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514574" y="8661324"/>
            <a:ext cx="4277568" cy="2978743"/>
          </a:xfrm>
          <a:custGeom>
            <a:avLst/>
            <a:gdLst/>
            <a:ahLst/>
            <a:cxnLst/>
            <a:rect l="l" t="t" r="r" b="b"/>
            <a:pathLst>
              <a:path w="4277568" h="2978743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096905" y="3925196"/>
            <a:ext cx="2854557" cy="2956698"/>
          </a:xfrm>
          <a:custGeom>
            <a:avLst/>
            <a:gdLst/>
            <a:ahLst/>
            <a:cxnLst/>
            <a:rect l="l" t="t" r="r" b="b"/>
            <a:pathLst>
              <a:path w="2854557" h="2956698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136496" y="8228619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13011" y="7395331"/>
            <a:ext cx="4539051" cy="4810170"/>
          </a:xfrm>
          <a:custGeom>
            <a:avLst/>
            <a:gdLst/>
            <a:ahLst/>
            <a:cxnLst/>
            <a:rect l="l" t="t" r="r" b="b"/>
            <a:pathLst>
              <a:path w="4539051" h="4810170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29695" y="4662240"/>
            <a:ext cx="2058395" cy="3339578"/>
          </a:xfrm>
          <a:custGeom>
            <a:avLst/>
            <a:gdLst/>
            <a:ahLst/>
            <a:cxnLst/>
            <a:rect l="l" t="t" r="r" b="b"/>
            <a:pathLst>
              <a:path w="2058395" h="3339578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26264" y="8847163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7096905" y="1028700"/>
            <a:ext cx="2886146" cy="2524065"/>
          </a:xfrm>
          <a:custGeom>
            <a:avLst/>
            <a:gdLst/>
            <a:ahLst/>
            <a:cxnLst/>
            <a:rect l="l" t="t" r="r" b="b"/>
            <a:pathLst>
              <a:path w="2886146" h="2524065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0696671" y="9261214"/>
            <a:ext cx="5352421" cy="2530235"/>
          </a:xfrm>
          <a:custGeom>
            <a:avLst/>
            <a:gdLst/>
            <a:ahLst/>
            <a:cxnLst/>
            <a:rect l="l" t="t" r="r" b="b"/>
            <a:pathLst>
              <a:path w="5352421" h="2530235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17113" y="-1667348"/>
            <a:ext cx="2477977" cy="3577131"/>
          </a:xfrm>
          <a:custGeom>
            <a:avLst/>
            <a:gdLst/>
            <a:ahLst/>
            <a:cxnLst/>
            <a:rect l="l" t="t" r="r" b="b"/>
            <a:pathLst>
              <a:path w="2477977" h="3577131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060863" y="-1667348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4182716">
            <a:off x="5683694" y="-2327113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81395" y="-3285587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0684014" y="-1843014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972660" y="2160503"/>
            <a:ext cx="2001360" cy="2251018"/>
          </a:xfrm>
          <a:custGeom>
            <a:avLst/>
            <a:gdLst/>
            <a:ahLst/>
            <a:cxnLst/>
            <a:rect l="l" t="t" r="r" b="b"/>
            <a:pathLst>
              <a:path w="2001360" h="2251018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131203" y="166367"/>
            <a:ext cx="11683452" cy="455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52"/>
              </a:lnSpc>
            </a:pPr>
            <a:r>
              <a:rPr lang="en-US" sz="13318" spc="-266" dirty="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CS360 Project:</a:t>
            </a:r>
          </a:p>
          <a:p>
            <a:pPr marL="0" lvl="0" indent="0" algn="ctr">
              <a:lnSpc>
                <a:spcPts val="11322"/>
              </a:lnSpc>
            </a:pPr>
            <a:r>
              <a:rPr lang="en-US" sz="11918" spc="-238" dirty="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Gold Price Prediction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54932" y="3790368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4814655" y="3790368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509690" y="5637677"/>
            <a:ext cx="7539403" cy="3380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69"/>
              </a:lnSpc>
            </a:pPr>
            <a:r>
              <a:rPr lang="en-US" sz="9692" spc="-193" dirty="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Suraj Yadav</a:t>
            </a:r>
          </a:p>
          <a:p>
            <a:pPr algn="ctr">
              <a:lnSpc>
                <a:spcPts val="13569"/>
              </a:lnSpc>
              <a:spcBef>
                <a:spcPct val="0"/>
              </a:spcBef>
            </a:pPr>
            <a:r>
              <a:rPr lang="en-US" sz="9692" spc="-193" dirty="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CS32-2201210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22398" y="1633858"/>
            <a:ext cx="9736902" cy="7624442"/>
          </a:xfrm>
          <a:custGeom>
            <a:avLst/>
            <a:gdLst/>
            <a:ahLst/>
            <a:cxnLst/>
            <a:rect l="l" t="t" r="r" b="b"/>
            <a:pathLst>
              <a:path w="11572720" h="7624442">
                <a:moveTo>
                  <a:pt x="0" y="0"/>
                </a:moveTo>
                <a:lnTo>
                  <a:pt x="11572720" y="0"/>
                </a:lnTo>
                <a:lnTo>
                  <a:pt x="11572720" y="7624442"/>
                </a:lnTo>
                <a:lnTo>
                  <a:pt x="0" y="7624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02" r="-490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719" y="528317"/>
            <a:ext cx="8944281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Overfitting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508" y="2235200"/>
            <a:ext cx="7642077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endParaRPr/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Overfitting was mitigated through hyperparameter tuning using Grid Search, ensuring optimal model performance and generalization.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719" y="528317"/>
            <a:ext cx="7321793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PERFORMANCE: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508" y="2235200"/>
            <a:ext cx="7310003" cy="984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The model's R² score is provided in the training output, reflecting its accuracy in explaining the variance in the target variable.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Feature importance analysis was conducted to evaluate the contribution of each feature in predicting the target variable.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13937" y="883169"/>
            <a:ext cx="10042588" cy="7745332"/>
          </a:xfrm>
          <a:custGeom>
            <a:avLst/>
            <a:gdLst/>
            <a:ahLst/>
            <a:cxnLst/>
            <a:rect l="l" t="t" r="r" b="b"/>
            <a:pathLst>
              <a:path w="11573607" h="7745332">
                <a:moveTo>
                  <a:pt x="0" y="0"/>
                </a:moveTo>
                <a:lnTo>
                  <a:pt x="11573606" y="0"/>
                </a:lnTo>
                <a:lnTo>
                  <a:pt x="11573606" y="7745332"/>
                </a:lnTo>
                <a:lnTo>
                  <a:pt x="0" y="77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768" r="-5768"/>
            </a:stretch>
          </a:blipFill>
          <a:ln cap="sq">
            <a:noFill/>
            <a:prstDash val="sysDot"/>
            <a:miter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9354" y="1633858"/>
            <a:ext cx="10449897" cy="7407086"/>
          </a:xfrm>
          <a:custGeom>
            <a:avLst/>
            <a:gdLst/>
            <a:ahLst/>
            <a:cxnLst/>
            <a:rect l="l" t="t" r="r" b="b"/>
            <a:pathLst>
              <a:path w="10449897" h="7407086">
                <a:moveTo>
                  <a:pt x="0" y="0"/>
                </a:moveTo>
                <a:lnTo>
                  <a:pt x="10449897" y="0"/>
                </a:lnTo>
                <a:lnTo>
                  <a:pt x="10449897" y="7407086"/>
                </a:lnTo>
                <a:lnTo>
                  <a:pt x="0" y="7407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539" r="-8760" b="-753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719" y="528317"/>
            <a:ext cx="7321793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514574" y="8661324"/>
            <a:ext cx="4277568" cy="2978743"/>
          </a:xfrm>
          <a:custGeom>
            <a:avLst/>
            <a:gdLst/>
            <a:ahLst/>
            <a:cxnLst/>
            <a:rect l="l" t="t" r="r" b="b"/>
            <a:pathLst>
              <a:path w="4277568" h="2978743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096905" y="3925196"/>
            <a:ext cx="2854557" cy="2956698"/>
          </a:xfrm>
          <a:custGeom>
            <a:avLst/>
            <a:gdLst/>
            <a:ahLst/>
            <a:cxnLst/>
            <a:rect l="l" t="t" r="r" b="b"/>
            <a:pathLst>
              <a:path w="2854557" h="2956698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136496" y="8228619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13011" y="7395331"/>
            <a:ext cx="4539051" cy="4810170"/>
          </a:xfrm>
          <a:custGeom>
            <a:avLst/>
            <a:gdLst/>
            <a:ahLst/>
            <a:cxnLst/>
            <a:rect l="l" t="t" r="r" b="b"/>
            <a:pathLst>
              <a:path w="4539051" h="4810170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29695" y="4662240"/>
            <a:ext cx="2058395" cy="3339578"/>
          </a:xfrm>
          <a:custGeom>
            <a:avLst/>
            <a:gdLst/>
            <a:ahLst/>
            <a:cxnLst/>
            <a:rect l="l" t="t" r="r" b="b"/>
            <a:pathLst>
              <a:path w="2058395" h="3339578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26264" y="8847163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7096905" y="1028700"/>
            <a:ext cx="2886146" cy="2524065"/>
          </a:xfrm>
          <a:custGeom>
            <a:avLst/>
            <a:gdLst/>
            <a:ahLst/>
            <a:cxnLst/>
            <a:rect l="l" t="t" r="r" b="b"/>
            <a:pathLst>
              <a:path w="2886146" h="2524065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0696671" y="9261214"/>
            <a:ext cx="5352421" cy="2530235"/>
          </a:xfrm>
          <a:custGeom>
            <a:avLst/>
            <a:gdLst/>
            <a:ahLst/>
            <a:cxnLst/>
            <a:rect l="l" t="t" r="r" b="b"/>
            <a:pathLst>
              <a:path w="5352421" h="2530235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17113" y="-1667348"/>
            <a:ext cx="2477977" cy="3577131"/>
          </a:xfrm>
          <a:custGeom>
            <a:avLst/>
            <a:gdLst/>
            <a:ahLst/>
            <a:cxnLst/>
            <a:rect l="l" t="t" r="r" b="b"/>
            <a:pathLst>
              <a:path w="2477977" h="3577131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060863" y="-1667348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4182716">
            <a:off x="5683694" y="-2327113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81395" y="-3285587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0684014" y="-1843014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972660" y="2160503"/>
            <a:ext cx="2001360" cy="2251018"/>
          </a:xfrm>
          <a:custGeom>
            <a:avLst/>
            <a:gdLst/>
            <a:ahLst/>
            <a:cxnLst/>
            <a:rect l="l" t="t" r="r" b="b"/>
            <a:pathLst>
              <a:path w="2001360" h="2251018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4170460" y="970403"/>
            <a:ext cx="9620177" cy="417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44"/>
              </a:lnSpc>
            </a:pPr>
            <a:r>
              <a:rPr lang="en-US" sz="17981" spc="-359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Thank you very much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761291" y="4114800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4508296" y="4114800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477763" y="5662796"/>
            <a:ext cx="738723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Yeasmin Begum Laskar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Sujoy Paul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Amit 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3254" y="4652327"/>
            <a:ext cx="55790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 Moumita Roy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8704" y="-3236984"/>
            <a:ext cx="3554807" cy="5131612"/>
          </a:xfrm>
          <a:custGeom>
            <a:avLst/>
            <a:gdLst/>
            <a:ahLst/>
            <a:cxnLst/>
            <a:rect l="l" t="t" r="r" b="b"/>
            <a:pathLst>
              <a:path w="3554807" h="5131612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503353" y="2377331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4182716">
            <a:off x="16663466" y="7802025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59300" y="4754150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37559">
            <a:off x="1159713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6003287" y="-481992"/>
            <a:ext cx="2781341" cy="2859323"/>
          </a:xfrm>
          <a:custGeom>
            <a:avLst/>
            <a:gdLst/>
            <a:ahLst/>
            <a:cxnLst/>
            <a:rect l="l" t="t" r="r" b="b"/>
            <a:pathLst>
              <a:path w="2781341" h="2859323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61825" y="428527"/>
            <a:ext cx="16497476" cy="9053084"/>
          </a:xfrm>
          <a:custGeom>
            <a:avLst/>
            <a:gdLst/>
            <a:ahLst/>
            <a:cxnLst/>
            <a:rect l="l" t="t" r="r" b="b"/>
            <a:pathLst>
              <a:path w="17225871" h="9722785">
                <a:moveTo>
                  <a:pt x="0" y="0"/>
                </a:moveTo>
                <a:lnTo>
                  <a:pt x="17225871" y="0"/>
                </a:lnTo>
                <a:lnTo>
                  <a:pt x="17225871" y="9722785"/>
                </a:lnTo>
                <a:lnTo>
                  <a:pt x="0" y="97227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453" t="-6540" r="-345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8704" y="-3236984"/>
            <a:ext cx="3554807" cy="5131612"/>
          </a:xfrm>
          <a:custGeom>
            <a:avLst/>
            <a:gdLst/>
            <a:ahLst/>
            <a:cxnLst/>
            <a:rect l="l" t="t" r="r" b="b"/>
            <a:pathLst>
              <a:path w="3554807" h="5131612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503353" y="2377331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4182716">
            <a:off x="16663466" y="7802025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59300" y="4754150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37559">
            <a:off x="1159713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6003287" y="-481992"/>
            <a:ext cx="2781341" cy="2859323"/>
          </a:xfrm>
          <a:custGeom>
            <a:avLst/>
            <a:gdLst/>
            <a:ahLst/>
            <a:cxnLst/>
            <a:rect l="l" t="t" r="r" b="b"/>
            <a:pathLst>
              <a:path w="2781341" h="2859323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03353" y="207206"/>
            <a:ext cx="15755947" cy="9051094"/>
          </a:xfrm>
          <a:custGeom>
            <a:avLst/>
            <a:gdLst/>
            <a:ahLst/>
            <a:cxnLst/>
            <a:rect l="l" t="t" r="r" b="b"/>
            <a:pathLst>
              <a:path w="16873601" h="9491400">
                <a:moveTo>
                  <a:pt x="0" y="0"/>
                </a:moveTo>
                <a:lnTo>
                  <a:pt x="16873601" y="0"/>
                </a:lnTo>
                <a:lnTo>
                  <a:pt x="16873601" y="9491400"/>
                </a:lnTo>
                <a:lnTo>
                  <a:pt x="0" y="9491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80095" y="4180641"/>
            <a:ext cx="8507905" cy="5408130"/>
          </a:xfrm>
          <a:custGeom>
            <a:avLst/>
            <a:gdLst/>
            <a:ahLst/>
            <a:cxnLst/>
            <a:rect l="l" t="t" r="r" b="b"/>
            <a:pathLst>
              <a:path w="9951118" h="5970671">
                <a:moveTo>
                  <a:pt x="0" y="0"/>
                </a:moveTo>
                <a:lnTo>
                  <a:pt x="9951118" y="0"/>
                </a:lnTo>
                <a:lnTo>
                  <a:pt x="9951118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719" y="899115"/>
            <a:ext cx="10556780" cy="134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4"/>
              </a:lnSpc>
            </a:pPr>
            <a:r>
              <a:rPr lang="en-US" sz="9802" spc="-196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Feature selection: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719" y="2618105"/>
            <a:ext cx="1638590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Nifty 50: </a:t>
            </a:r>
            <a:r>
              <a:rPr lang="en-US" sz="450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Provides a benchmark for the Indian stock market's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719" y="4561205"/>
            <a:ext cx="18658952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Sensex: </a:t>
            </a:r>
            <a:r>
              <a:rPr lang="en-US" sz="51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oldest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Crude Oil: </a:t>
            </a:r>
            <a:r>
              <a:rPr lang="en-US" sz="51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critical global commodity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EUR/USD: </a:t>
            </a:r>
            <a:r>
              <a:rPr lang="en-US" sz="51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Interest Rates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GOLD BEES: </a:t>
            </a:r>
            <a:r>
              <a:rPr lang="en-US" sz="51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Want to Predict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764" y="651295"/>
            <a:ext cx="7321793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DATA SET:</a:t>
            </a:r>
          </a:p>
        </p:txBody>
      </p:sp>
      <p:sp>
        <p:nvSpPr>
          <p:cNvPr id="4" name="Freeform 4"/>
          <p:cNvSpPr/>
          <p:nvPr/>
        </p:nvSpPr>
        <p:spPr>
          <a:xfrm rot="1737559">
            <a:off x="-973962" y="82432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4437963" y="-35396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203779"/>
            <a:ext cx="18288000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Data January 1, 2009, to November 14, 2004.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Data was retrieved using the Yahoo Finance Python library for each feature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An inner join was applied on the date field to combine the data for comprehensive analysis.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-973962" y="82432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437963" y="-35396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3164" y="803695"/>
            <a:ext cx="7321793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Data Cleaning:</a:t>
            </a:r>
          </a:p>
        </p:txBody>
      </p:sp>
      <p:sp>
        <p:nvSpPr>
          <p:cNvPr id="6" name="Freeform 6"/>
          <p:cNvSpPr/>
          <p:nvPr/>
        </p:nvSpPr>
        <p:spPr>
          <a:xfrm rot="1737559">
            <a:off x="-821562" y="83956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590363" y="-33872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400" y="2356179"/>
            <a:ext cx="17864983" cy="702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Crude oil and EUR/USD are global indicators, their values were converted into INR to enhance prediction accuracy.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Crude oil and EUR/USD prices change daily, whereas Nifty 50 and Sensex are traded only on weekdays, with closures on weekends and public holidays.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The data was automatically cleaned by applying an inner join to ensure consistency and alignment across all time-series data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-973962" y="82432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437963" y="-35396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37559">
            <a:off x="-821562" y="83956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590363" y="-33872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37559">
            <a:off x="-669162" y="85480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4742763" y="-32348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16176" y="328243"/>
            <a:ext cx="9657280" cy="8701457"/>
          </a:xfrm>
          <a:custGeom>
            <a:avLst/>
            <a:gdLst/>
            <a:ahLst/>
            <a:cxnLst/>
            <a:rect l="l" t="t" r="r" b="b"/>
            <a:pathLst>
              <a:path w="10877899" h="8985579">
                <a:moveTo>
                  <a:pt x="0" y="0"/>
                </a:moveTo>
                <a:lnTo>
                  <a:pt x="10877899" y="0"/>
                </a:lnTo>
                <a:lnTo>
                  <a:pt x="10877899" y="8985579"/>
                </a:lnTo>
                <a:lnTo>
                  <a:pt x="0" y="8985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29" r="-7221" b="-402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5564" y="956095"/>
            <a:ext cx="8635709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Data 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508" y="2235200"/>
            <a:ext cx="7930497" cy="63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Used Seaborn Library to see HeatMap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 heatmap was utilized to analyze the correlation between each feature and its influence on determining gold prices.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Freeform 3"/>
          <p:cNvSpPr/>
          <p:nvPr/>
        </p:nvSpPr>
        <p:spPr>
          <a:xfrm rot="1737559">
            <a:off x="-973962" y="82432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437963" y="-35396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37559">
            <a:off x="-821562" y="83956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590363" y="-33872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37559">
            <a:off x="-669162" y="85480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4742763" y="-3234809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54139" y="878307"/>
            <a:ext cx="10877899" cy="8985579"/>
          </a:xfrm>
          <a:custGeom>
            <a:avLst/>
            <a:gdLst/>
            <a:ahLst/>
            <a:cxnLst/>
            <a:rect l="l" t="t" r="r" b="b"/>
            <a:pathLst>
              <a:path w="10877899" h="8985579">
                <a:moveTo>
                  <a:pt x="0" y="0"/>
                </a:moveTo>
                <a:lnTo>
                  <a:pt x="10877899" y="0"/>
                </a:lnTo>
                <a:lnTo>
                  <a:pt x="10877899" y="8985579"/>
                </a:lnTo>
                <a:lnTo>
                  <a:pt x="0" y="8985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29" r="-7221" b="-4029"/>
            </a:stretch>
          </a:blipFill>
          <a:ln w="57150">
            <a:solidFill>
              <a:srgbClr val="00B0F0"/>
            </a:solidFill>
          </a:ln>
        </p:spPr>
      </p:sp>
      <p:sp>
        <p:nvSpPr>
          <p:cNvPr id="10" name="Freeform 10"/>
          <p:cNvSpPr/>
          <p:nvPr/>
        </p:nvSpPr>
        <p:spPr>
          <a:xfrm>
            <a:off x="-75539" y="2756447"/>
            <a:ext cx="6628739" cy="3933591"/>
          </a:xfrm>
          <a:custGeom>
            <a:avLst/>
            <a:gdLst/>
            <a:ahLst/>
            <a:cxnLst/>
            <a:rect l="l" t="t" r="r" b="b"/>
            <a:pathLst>
              <a:path w="8192252" h="3933591">
                <a:moveTo>
                  <a:pt x="0" y="0"/>
                </a:moveTo>
                <a:lnTo>
                  <a:pt x="8192252" y="0"/>
                </a:lnTo>
                <a:lnTo>
                  <a:pt x="8192252" y="3933592"/>
                </a:lnTo>
                <a:lnTo>
                  <a:pt x="0" y="3933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733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5564" y="956095"/>
            <a:ext cx="8635709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Data Visualization: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719" y="528317"/>
            <a:ext cx="7321793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Trainning:</a:t>
            </a:r>
          </a:p>
        </p:txBody>
      </p:sp>
      <p:sp>
        <p:nvSpPr>
          <p:cNvPr id="4" name="Freeform 4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1508" y="2235200"/>
            <a:ext cx="15493525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 Random Forest Regressor model was employed to train the model, suitable for predicting continuous numerical values.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The dataset was split into an 80:20 ratio for training and testing, respectively.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304</Words>
  <Application>Microsoft Office PowerPoint</Application>
  <PresentationFormat>Custom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Canva Sans Bold</vt:lpstr>
      <vt:lpstr>Arial</vt:lpstr>
      <vt:lpstr>Calibri</vt:lpstr>
      <vt:lpstr>Fibre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Suraj Yadav</cp:lastModifiedBy>
  <cp:revision>2</cp:revision>
  <dcterms:created xsi:type="dcterms:W3CDTF">2006-08-16T00:00:00Z</dcterms:created>
  <dcterms:modified xsi:type="dcterms:W3CDTF">2024-11-18T13:58:52Z</dcterms:modified>
  <dc:identifier>DAGW1aRDfuY</dc:identifier>
</cp:coreProperties>
</file>